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  <p:sldMasterId id="2147483860" r:id="rId2"/>
    <p:sldMasterId id="2147483853" r:id="rId3"/>
  </p:sldMasterIdLst>
  <p:notesMasterIdLst>
    <p:notesMasterId r:id="rId11"/>
  </p:notesMasterIdLst>
  <p:handoutMasterIdLst>
    <p:handoutMasterId r:id="rId12"/>
  </p:handoutMasterIdLst>
  <p:sldIdLst>
    <p:sldId id="428" r:id="rId4"/>
    <p:sldId id="395" r:id="rId5"/>
    <p:sldId id="394" r:id="rId6"/>
    <p:sldId id="396" r:id="rId7"/>
    <p:sldId id="400" r:id="rId8"/>
    <p:sldId id="409" r:id="rId9"/>
    <p:sldId id="408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95DE4DDA-419D-4EAC-B9E5-B1F79A9A6C3E}">
          <p14:sldIdLst>
            <p14:sldId id="392"/>
            <p14:sldId id="393"/>
            <p14:sldId id="394"/>
            <p14:sldId id="395"/>
            <p14:sldId id="396"/>
            <p14:sldId id="399"/>
            <p14:sldId id="406"/>
            <p14:sldId id="405"/>
            <p14:sldId id="409"/>
            <p14:sldId id="410"/>
            <p14:sldId id="411"/>
            <p14:sldId id="403"/>
          </p14:sldIdLst>
        </p14:section>
        <p14:section name="Untitled Section" id="{E8064A55-1E93-4295-A034-AA4F8F6B463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D2F"/>
    <a:srgbClr val="D16309"/>
    <a:srgbClr val="CC0099"/>
    <a:srgbClr val="FFE48F"/>
    <a:srgbClr val="FFD03B"/>
    <a:srgbClr val="F57E1B"/>
    <a:srgbClr val="9E78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97" autoAdjust="0"/>
    <p:restoredTop sz="96953" autoAdjust="0"/>
  </p:normalViewPr>
  <p:slideViewPr>
    <p:cSldViewPr>
      <p:cViewPr varScale="1">
        <p:scale>
          <a:sx n="109" d="100"/>
          <a:sy n="109" d="100"/>
        </p:scale>
        <p:origin x="-11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2281F3-561D-44A2-8DD8-3EA022034EEC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DAD16B-EFF0-4D64-B6F5-82EF85413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83728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72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72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6B6E44D-83E3-41DD-A6C4-E95CF2998F47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72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72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9C6E28F-5349-4E48-8ACF-5359B4BC0A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00898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7315200" cy="1523999"/>
          </a:xfrm>
        </p:spPr>
        <p:txBody>
          <a:bodyPr anchor="t">
            <a:normAutofit/>
          </a:bodyPr>
          <a:lstStyle>
            <a:lvl1pPr>
              <a:spcAft>
                <a:spcPts val="1200"/>
              </a:spcAft>
              <a:defRPr sz="4000" b="1" cap="all" spc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3429000"/>
            <a:ext cx="41148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 cap="none">
                <a:solidFill>
                  <a:schemeClr val="bg1"/>
                </a:solidFill>
              </a:defRPr>
            </a:lvl1pPr>
            <a:lvl2pPr>
              <a:defRPr sz="2400" b="0">
                <a:solidFill>
                  <a:schemeClr val="bg1"/>
                </a:solidFill>
              </a:defRPr>
            </a:lvl2pPr>
            <a:lvl3pPr>
              <a:defRPr sz="2400" b="0">
                <a:solidFill>
                  <a:schemeClr val="bg1"/>
                </a:solidFill>
              </a:defRPr>
            </a:lvl3pPr>
            <a:lvl4pPr>
              <a:defRPr sz="2400" b="0">
                <a:solidFill>
                  <a:schemeClr val="bg1"/>
                </a:solidFill>
              </a:defRPr>
            </a:lvl4pPr>
            <a:lvl5pPr>
              <a:defRPr sz="24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4D39-2633-4216-B985-5DFBC0F6D0FA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57D4C-25EE-4EA2-81F3-C1554AFF88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3E0C-10A3-416F-9EFF-11BEF0E51D33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A25C-3C3F-455F-AF26-F024845475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A417-4254-424B-84B9-ECC25B6AB2EC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30A8-5FF0-4E20-A07A-9F689EC1A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969D5-1B7A-4F00-AF9B-1D7BED0C7166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1EE30-C16D-4835-9D52-E39BDC1739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EF361-1578-42EB-8F65-3B2D12AE9A8A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07BB-ABDE-42A5-86ED-859EB0ABA4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9D36-DD1E-4968-90FA-36DA93905E49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0E01-A3DF-47DD-A963-C2857D44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882C-6DA7-47D6-98BA-4B2E0C8DA611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8EDD7-01FC-4055-B6D5-8F9A88F0C2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79FFB-F4A3-4D34-8826-63825AEA4F55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65A30-D00A-4367-881A-E09BA535D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A9C3-F350-4678-98D4-E27D973C3E47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D3B6-7696-4F17-B787-F8A4F00B6A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EEBE5-AF70-443A-AA39-E6A04BA5347B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9EC6-C429-4FC7-9F6A-9494BF45DB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w_ppt_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Slide Number Placeholder 6"/>
          <p:cNvSpPr txBox="1">
            <a:spLocks/>
          </p:cNvSpPr>
          <p:nvPr/>
        </p:nvSpPr>
        <p:spPr>
          <a:xfrm>
            <a:off x="6858000" y="6356350"/>
            <a:ext cx="2057400" cy="2730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 defTabSz="457200">
              <a:defRPr/>
            </a:pPr>
            <a:fld id="{6167A76D-FA82-4D82-AA6F-03F2260BF861}" type="slidenum">
              <a:rPr lang="en-US" sz="1200" smtClean="0">
                <a:solidFill>
                  <a:schemeClr val="tx1"/>
                </a:solidFill>
                <a:ea typeface="ＭＳ Ｐゴシック" pitchFamily="-65" charset="-128"/>
              </a:rPr>
              <a:pPr algn="r" defTabSz="457200">
                <a:defRPr/>
              </a:pPr>
              <a:t>‹#›</a:t>
            </a:fld>
            <a:endParaRPr lang="en-US" sz="1200" dirty="0" smtClean="0">
              <a:solidFill>
                <a:schemeClr val="tx1"/>
              </a:solidFill>
              <a:ea typeface="ＭＳ Ｐゴシック" pitchFamily="-65" charset="-12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1000" y="1371600"/>
            <a:ext cx="8382000" cy="49847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944562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w_purplegray_tit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7315200" cy="1523999"/>
          </a:xfrm>
        </p:spPr>
        <p:txBody>
          <a:bodyPr anchor="t">
            <a:normAutofit/>
          </a:bodyPr>
          <a:lstStyle>
            <a:lvl1pPr>
              <a:spcAft>
                <a:spcPts val="1200"/>
              </a:spcAft>
              <a:defRPr sz="4000" b="1" cap="all" spc="0">
                <a:ln>
                  <a:noFill/>
                </a:ln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733800"/>
            <a:ext cx="3810000" cy="914400"/>
          </a:xfrm>
        </p:spPr>
        <p:txBody>
          <a:bodyPr/>
          <a:lstStyle>
            <a:lvl1pPr>
              <a:buNone/>
              <a:defRPr sz="2800" cap="all" baseline="0">
                <a:solidFill>
                  <a:schemeClr val="accent4">
                    <a:lumMod val="90000"/>
                    <a:lumOff val="1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w_purplegray_0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057400" cy="27305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E0FF146-2979-4D21-AC3E-3BBB2ED02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112F8-B423-46A6-AB04-178ABA2B2F09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5F02F-0617-45AB-B6E4-35DF6978C1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w_purplegray_0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914400" y="685800"/>
            <a:ext cx="365760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807C31"/>
                </a:solidFill>
                <a:latin typeface="Arial" charset="0"/>
              </a:rPr>
              <a:t>CLICK TO EDIT TITLE STYLE</a:t>
            </a:r>
          </a:p>
        </p:txBody>
      </p:sp>
      <p:sp>
        <p:nvSpPr>
          <p:cNvPr id="7" name="TextBox 11"/>
          <p:cNvSpPr txBox="1">
            <a:spLocks noChangeArrowheads="1"/>
          </p:cNvSpPr>
          <p:nvPr userDrawn="1"/>
        </p:nvSpPr>
        <p:spPr bwMode="auto">
          <a:xfrm>
            <a:off x="914400" y="1905000"/>
            <a:ext cx="3657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Click to edit body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0" y="3581401"/>
            <a:ext cx="4038600" cy="2544762"/>
          </a:xfrm>
        </p:spPr>
        <p:txBody>
          <a:bodyPr/>
          <a:lstStyle>
            <a:lvl1pPr>
              <a:buNone/>
              <a:defRPr sz="2800">
                <a:solidFill>
                  <a:schemeClr val="accent4">
                    <a:lumMod val="90000"/>
                    <a:lumOff val="1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85799"/>
            <a:ext cx="4038600" cy="2590801"/>
          </a:xfrm>
        </p:spPr>
        <p:txBody>
          <a:bodyPr/>
          <a:lstStyle>
            <a:lvl1pPr>
              <a:buNone/>
              <a:defRPr sz="2800">
                <a:solidFill>
                  <a:schemeClr val="accent4">
                    <a:lumMod val="90000"/>
                    <a:lumOff val="10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057400" cy="27305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F28A7B66-094C-454F-8975-F314C9410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w_purplegray_0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w_purplegray_0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hw_ppt_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4" name="Slide Number Placeholder 6"/>
          <p:cNvSpPr txBox="1">
            <a:spLocks/>
          </p:cNvSpPr>
          <p:nvPr/>
        </p:nvSpPr>
        <p:spPr>
          <a:xfrm>
            <a:off x="6858000" y="6356350"/>
            <a:ext cx="2057400" cy="2730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 defTabSz="457200">
              <a:defRPr/>
            </a:pPr>
            <a:fld id="{A10C264E-3A9F-4C6B-AE33-9D625E56AE5F}" type="slidenum">
              <a:rPr lang="en-US" sz="1200" smtClean="0">
                <a:solidFill>
                  <a:schemeClr val="tx1"/>
                </a:solidFill>
                <a:ea typeface="ＭＳ Ｐゴシック" pitchFamily="-65" charset="-128"/>
              </a:rPr>
              <a:pPr algn="r" defTabSz="457200">
                <a:defRPr/>
              </a:pPr>
              <a:t>‹#›</a:t>
            </a:fld>
            <a:endParaRPr lang="en-US" sz="1200" dirty="0" smtClean="0">
              <a:solidFill>
                <a:schemeClr val="tx1"/>
              </a:solidFill>
              <a:ea typeface="ＭＳ Ｐゴシック" pitchFamily="-65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944562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w_ppt_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3" name="Slide Number Placeholder 6"/>
          <p:cNvSpPr txBox="1">
            <a:spLocks/>
          </p:cNvSpPr>
          <p:nvPr/>
        </p:nvSpPr>
        <p:spPr>
          <a:xfrm>
            <a:off x="6858000" y="6356350"/>
            <a:ext cx="2057400" cy="2730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 defTabSz="457200">
              <a:defRPr/>
            </a:pPr>
            <a:fld id="{086EA6D4-AC60-4CC9-AB79-DC0E0F7DD28D}" type="slidenum">
              <a:rPr lang="en-US" sz="1000" smtClean="0">
                <a:solidFill>
                  <a:schemeClr val="tx1"/>
                </a:solidFill>
                <a:ea typeface="ＭＳ Ｐゴシック" pitchFamily="-65" charset="-128"/>
              </a:rPr>
              <a:pPr algn="r" defTabSz="457200">
                <a:defRPr/>
              </a:pPr>
              <a:t>‹#›</a:t>
            </a:fld>
            <a:endParaRPr lang="en-US" sz="1000" dirty="0" smtClean="0">
              <a:solidFill>
                <a:schemeClr val="tx1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w_ppt_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6" name="Slide Number Placeholder 6"/>
          <p:cNvSpPr txBox="1">
            <a:spLocks/>
          </p:cNvSpPr>
          <p:nvPr/>
        </p:nvSpPr>
        <p:spPr>
          <a:xfrm>
            <a:off x="6858000" y="6356350"/>
            <a:ext cx="2057400" cy="2730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 defTabSz="457200">
              <a:defRPr/>
            </a:pPr>
            <a:fld id="{DA597353-0F0A-46EB-AF2F-18DF09ED3F99}" type="slidenum">
              <a:rPr lang="en-US" sz="1200" smtClean="0">
                <a:solidFill>
                  <a:schemeClr val="tx1"/>
                </a:solidFill>
                <a:ea typeface="ＭＳ Ｐゴシック" pitchFamily="-65" charset="-128"/>
              </a:rPr>
              <a:pPr algn="r" defTabSz="457200">
                <a:defRPr/>
              </a:pPr>
              <a:t>‹#›</a:t>
            </a:fld>
            <a:endParaRPr lang="en-US" sz="1200" dirty="0" smtClean="0">
              <a:solidFill>
                <a:schemeClr val="tx1"/>
              </a:solidFill>
              <a:ea typeface="ＭＳ Ｐゴシック" pitchFamily="-65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944562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33400" y="1371600"/>
            <a:ext cx="3886200" cy="49847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038600" cy="4984750"/>
          </a:xfrm>
        </p:spPr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w_ppt_0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1000" y="1371600"/>
            <a:ext cx="8382000" cy="49847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94456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057400" cy="273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4109AD0-5A39-4685-9272-15CD5C24D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hw_ppt_0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"/>
          <p:cNvSpPr txBox="1"/>
          <p:nvPr/>
        </p:nvSpPr>
        <p:spPr>
          <a:xfrm>
            <a:off x="914400" y="1143000"/>
            <a:ext cx="7391400" cy="266700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>
              <a:spcAft>
                <a:spcPts val="1200"/>
              </a:spcAft>
              <a:defRPr/>
            </a:pPr>
            <a:endParaRPr lang="en-US" sz="50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6858000" y="6356350"/>
            <a:ext cx="2057400" cy="2730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 defTabSz="457200">
              <a:defRPr/>
            </a:pPr>
            <a:fld id="{9BC37B4D-BE8A-4459-AE71-B4D61B13AB6B}" type="slidenum">
              <a:rPr lang="en-US" sz="1200" smtClean="0">
                <a:ea typeface="ＭＳ Ｐゴシック" pitchFamily="-65" charset="-128"/>
              </a:rPr>
              <a:pPr algn="r" defTabSz="457200">
                <a:defRPr/>
              </a:pPr>
              <a:t>‹#›</a:t>
            </a:fld>
            <a:endParaRPr lang="en-US" sz="1200" dirty="0" smtClean="0">
              <a:ea typeface="ＭＳ Ｐゴシック" pitchFamily="-65" charset="-128"/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33400" y="1371600"/>
            <a:ext cx="3886200" cy="49847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038600" cy="4984750"/>
          </a:xfrm>
        </p:spPr>
        <p:txBody>
          <a:bodyPr/>
          <a:lstStyle>
            <a:lvl1pPr>
              <a:buNone/>
              <a:defRPr sz="32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94456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w_ppt_0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05000" y="2971800"/>
            <a:ext cx="6858000" cy="944562"/>
          </a:xfrm>
        </p:spPr>
        <p:txBody>
          <a:bodyPr/>
          <a:lstStyle>
            <a:lvl1pPr algn="l">
              <a:defRPr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858000" y="6356350"/>
            <a:ext cx="2057400" cy="273050"/>
          </a:xfrm>
        </p:spPr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9AE1050-09B9-431B-B508-9D0B07332B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C7939-6E3D-46AD-AA6D-FCFAFE1F8AF2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455BD-B4C5-4440-B97F-AF7859DB3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826066C7-A53E-4B0D-BFB6-C6C0F1846F7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34925" y="0"/>
            <a:ext cx="9178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429000"/>
            <a:ext cx="41148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8585A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99A7B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8585A"/>
                </a:solidFill>
                <a:latin typeface="Arial" charset="0"/>
              </a:defRPr>
            </a:lvl1pPr>
          </a:lstStyle>
          <a:p>
            <a:pPr>
              <a:defRPr/>
            </a:pPr>
            <a:fld id="{8D406BC6-AE26-4749-ABDF-8B1FEF18A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 cap="all">
          <a:solidFill>
            <a:srgbClr val="3E2D3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E2D34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E2D34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E2D34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E2D34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bg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bg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5820D5A-4A80-4A2A-AA6E-89D149FFDA2A}" type="datetimeFigureOut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D232D70-0E19-4543-A540-9692E5487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w_purplegray_titl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ACAA8F"/>
                </a:solidFill>
                <a:latin typeface="Arial" charset="0"/>
              </a:defRPr>
            </a:lvl1pPr>
          </a:lstStyle>
          <a:p>
            <a:pPr>
              <a:defRPr/>
            </a:pPr>
            <a:fld id="{C34112F8-B423-46A6-AB04-178ABA2B2F09}" type="datetime1">
              <a:rPr lang="en-US"/>
              <a:pPr>
                <a:defRPr/>
              </a:pPr>
              <a:t>7/18/2014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ACAA8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CAA8F"/>
                </a:solidFill>
                <a:latin typeface="Arial" charset="0"/>
              </a:defRPr>
            </a:lvl1pPr>
          </a:lstStyle>
          <a:p>
            <a:pPr>
              <a:defRPr/>
            </a:pPr>
            <a:fld id="{651A2706-F657-424C-A431-80E316B409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08" r:id="rId3"/>
    <p:sldLayoutId id="2147484122" r:id="rId4"/>
    <p:sldLayoutId id="2147484123" r:id="rId5"/>
    <p:sldLayoutId id="2147484124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9050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TRDI Update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TCAUG Meeting</a:t>
            </a:r>
            <a:br>
              <a:rPr lang="en-US" dirty="0" smtClean="0"/>
            </a:br>
            <a:r>
              <a:rPr lang="en-US" dirty="0" smtClean="0"/>
              <a:t>May 2014</a:t>
            </a:r>
            <a:endParaRPr lang="en-US" dirty="0"/>
          </a:p>
        </p:txBody>
      </p:sp>
      <p:pic>
        <p:nvPicPr>
          <p:cNvPr id="4" name="Picture 3" descr="TCAU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763000" cy="2409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1371600"/>
            <a:ext cx="8382000" cy="49847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600" dirty="0" smtClean="0"/>
              <a:t>There is limited information on recycling activities in Texas &amp; currently no comprehensive statewide information collected on the amount of material recycled in Texas.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 smtClean="0"/>
              <a:t>Municipal Solid Waste Management &amp; Resource Recovery Advisory Council (MSWRRAC passed resolution on July 22, 2011 to allow TCEQ to hold stakeholder meetings…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What recycling data can be obtained.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Determine best method for data collection.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Recommend how data could be used via Best Practices to promote recycling in Texas.</a:t>
            </a:r>
          </a:p>
          <a:p>
            <a:pPr marL="347472" lvl="1">
              <a:buFont typeface="Wingdings" pitchFamily="2" charset="2"/>
              <a:buChar char="v"/>
            </a:pPr>
            <a:r>
              <a:rPr lang="en-US" sz="1600" dirty="0" smtClean="0"/>
              <a:t>Development of a joint project steering committee with broad based representation from trade &amp; professional organizations, COGS, industry, TCEQ, EPA Region 6, local governments, consulting firms and other interested parties.</a:t>
            </a:r>
          </a:p>
          <a:p>
            <a:pPr marL="347472" lvl="1">
              <a:buFont typeface="Wingdings" pitchFamily="2" charset="2"/>
              <a:buChar char="v"/>
            </a:pPr>
            <a:r>
              <a:rPr lang="en-US" sz="1600" dirty="0" smtClean="0"/>
              <a:t>Formation of sub-committee to conduct research and make recommendations.</a:t>
            </a:r>
          </a:p>
          <a:p>
            <a:pPr marL="347472" lvl="1">
              <a:buFont typeface="Wingdings" pitchFamily="2" charset="2"/>
              <a:buChar char="v"/>
            </a:pPr>
            <a:r>
              <a:rPr lang="en-US" sz="1600" dirty="0" smtClean="0"/>
              <a:t>Formation of TRDI – Texas Recycling Data Initiative</a:t>
            </a:r>
          </a:p>
          <a:p>
            <a:pPr marL="347472" lvl="1">
              <a:buFont typeface="Wingdings" pitchFamily="2" charset="2"/>
              <a:buChar char="v"/>
            </a:pPr>
            <a:r>
              <a:rPr lang="en-US" sz="1600" dirty="0" smtClean="0"/>
              <a:t>Formation of project Scope of Work</a:t>
            </a:r>
          </a:p>
          <a:p>
            <a:pPr marL="347472" lvl="1">
              <a:buFont typeface="Wingdings" pitchFamily="2" charset="2"/>
              <a:buChar char="v"/>
            </a:pPr>
            <a:r>
              <a:rPr lang="en-US" sz="1600" dirty="0" smtClean="0"/>
              <a:t>Hire Third Party (</a:t>
            </a:r>
            <a:r>
              <a:rPr lang="en-US" sz="1600" dirty="0" err="1" smtClean="0"/>
              <a:t>Leidos</a:t>
            </a:r>
            <a:r>
              <a:rPr lang="en-US" sz="1600" dirty="0" smtClean="0"/>
              <a:t> Engineering, LLC)</a:t>
            </a:r>
          </a:p>
          <a:p>
            <a:pPr marL="347472" lvl="1">
              <a:buFont typeface="Wingdings" pitchFamily="2" charset="2"/>
              <a:buChar char="v"/>
            </a:pPr>
            <a:r>
              <a:rPr lang="en-US" sz="1600" dirty="0" smtClean="0"/>
              <a:t>Conduct survey….</a:t>
            </a:r>
          </a:p>
          <a:p>
            <a:pPr marL="347472" lvl="1">
              <a:buFont typeface="Arial" pitchFamily="34" charset="0"/>
              <a:buChar char="•"/>
            </a:pPr>
            <a:endParaRPr lang="en-US" sz="1200" dirty="0" smtClean="0"/>
          </a:p>
          <a:p>
            <a:pPr lvl="1">
              <a:buNone/>
            </a:pPr>
            <a:r>
              <a:rPr lang="en-US" sz="1000" dirty="0" smtClean="0"/>
              <a:t>Courtesy of TRDI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TRDI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57200" y="914400"/>
            <a:ext cx="8305800" cy="3429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That it was recycled; and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That it is no longer useful or marketable, regardless of its generation point (including from residential, commercial, industrial, and agricultural activities), which might typically have been abandoned or disposed; and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That it was beneficially used regardless of its value in lieu of using virgin materials or energy sources; and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That it is quantifiable.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066800"/>
          </a:xfrm>
        </p:spPr>
        <p:txBody>
          <a:bodyPr/>
          <a:lstStyle/>
          <a:p>
            <a:pPr algn="ctr"/>
            <a:r>
              <a:rPr lang="en-US" dirty="0" smtClean="0"/>
              <a:t>Proposal Requirements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6400800"/>
            <a:ext cx="2048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000" dirty="0" smtClean="0"/>
              <a:t>Courtesy of TRDI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305800" cy="4724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Data Collection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Data Analysis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Maintenance of Data Confidentiality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Data Reporting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Vendor responsibilities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6400800"/>
            <a:ext cx="117211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000" dirty="0" smtClean="0"/>
              <a:t>Courtesy of TRDI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1524000"/>
            <a:ext cx="8382000" cy="4191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Survey process will be guided by steering committee made up of representation of trade and professional associations, and public sector organizations that will represent their industry sector.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Assist in adding and contacting additional survey targets, as needed.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Participate in quality assurance in order to identify any anomalies in data.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Final say as to release of aggregated data and/or survey results and reports.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Steering committee responsibilities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6400800"/>
            <a:ext cx="117211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000" dirty="0" smtClean="0"/>
              <a:t>Courtesy of TRDI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TRDI schedule</a:t>
            </a:r>
            <a:endParaRPr lang="en-US" dirty="0"/>
          </a:p>
        </p:txBody>
      </p:sp>
      <p:pic>
        <p:nvPicPr>
          <p:cNvPr id="4" name="Picture 3" descr="TRDI Task Sched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2552" y="1066801"/>
            <a:ext cx="6572248" cy="533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6477000"/>
            <a:ext cx="117211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000" dirty="0" smtClean="0"/>
              <a:t>Courtesy of TRDI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TRDI is currently seeking funding from all to support Task 2 of the project.</a:t>
            </a:r>
          </a:p>
          <a:p>
            <a:r>
              <a:rPr lang="en-US" dirty="0" smtClean="0"/>
              <a:t>Contributions to date:</a:t>
            </a:r>
          </a:p>
          <a:p>
            <a:pPr lvl="1"/>
            <a:r>
              <a:rPr lang="en-US" dirty="0" smtClean="0"/>
              <a:t>TXSWANA @ $ 10,350</a:t>
            </a:r>
          </a:p>
          <a:p>
            <a:pPr lvl="1"/>
            <a:r>
              <a:rPr lang="en-US" dirty="0" smtClean="0"/>
              <a:t>STAR @ $ 10,350</a:t>
            </a:r>
          </a:p>
          <a:p>
            <a:pPr lvl="1"/>
            <a:r>
              <a:rPr lang="en-US" dirty="0" smtClean="0"/>
              <a:t>RCOT @ $ 10,000</a:t>
            </a:r>
          </a:p>
          <a:p>
            <a:pPr lvl="1"/>
            <a:r>
              <a:rPr lang="en-US" dirty="0" smtClean="0"/>
              <a:t>C&amp;DRC @ $5,000</a:t>
            </a:r>
          </a:p>
          <a:p>
            <a:pPr lvl="1"/>
            <a:r>
              <a:rPr lang="en-US" dirty="0" smtClean="0"/>
              <a:t>CTRA @ $ 2,500</a:t>
            </a:r>
          </a:p>
          <a:p>
            <a:r>
              <a:rPr lang="en-US" dirty="0" smtClean="0"/>
              <a:t>Require additional $13,000 </a:t>
            </a:r>
          </a:p>
          <a:p>
            <a:r>
              <a:rPr lang="en-US" dirty="0" smtClean="0"/>
              <a:t>TCAUG support? Requires Vote of Membership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waters">
  <a:themeElements>
    <a:clrScheme name="Custom 3">
      <a:dk1>
        <a:srgbClr val="56768B"/>
      </a:dk1>
      <a:lt1>
        <a:srgbClr val="FFFFFF"/>
      </a:lt1>
      <a:dk2>
        <a:srgbClr val="58585A"/>
      </a:dk2>
      <a:lt2>
        <a:srgbClr val="FFFFFF"/>
      </a:lt2>
      <a:accent1>
        <a:srgbClr val="A7A240"/>
      </a:accent1>
      <a:accent2>
        <a:srgbClr val="58585A"/>
      </a:accent2>
      <a:accent3>
        <a:srgbClr val="9A9A9C"/>
      </a:accent3>
      <a:accent4>
        <a:srgbClr val="5C4B64"/>
      </a:accent4>
      <a:accent5>
        <a:srgbClr val="56768B"/>
      </a:accent5>
      <a:accent6>
        <a:srgbClr val="D5D5D6"/>
      </a:accent6>
      <a:hlink>
        <a:srgbClr val="807C31"/>
      </a:hlink>
      <a:folHlink>
        <a:srgbClr val="5726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eadwaters_purplegray_template">
  <a:themeElements>
    <a:clrScheme name="Headwaters_Moss">
      <a:dk1>
        <a:srgbClr val="807C31"/>
      </a:dk1>
      <a:lt1>
        <a:srgbClr val="FFFFFF"/>
      </a:lt1>
      <a:dk2>
        <a:srgbClr val="58585A"/>
      </a:dk2>
      <a:lt2>
        <a:srgbClr val="FFFFFF"/>
      </a:lt2>
      <a:accent1>
        <a:srgbClr val="807C31"/>
      </a:accent1>
      <a:accent2>
        <a:srgbClr val="58585A"/>
      </a:accent2>
      <a:accent3>
        <a:srgbClr val="824320"/>
      </a:accent3>
      <a:accent4>
        <a:srgbClr val="241A1E"/>
      </a:accent4>
      <a:accent5>
        <a:srgbClr val="56768B"/>
      </a:accent5>
      <a:accent6>
        <a:srgbClr val="D5D5D6"/>
      </a:accent6>
      <a:hlink>
        <a:srgbClr val="807C31"/>
      </a:hlink>
      <a:folHlink>
        <a:srgbClr val="5726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Headwaters.potx</Template>
  <TotalTime>31925</TotalTime>
  <Words>376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Headwaters</vt:lpstr>
      <vt:lpstr>Custom Design</vt:lpstr>
      <vt:lpstr>headwaters_purplegray_template</vt:lpstr>
      <vt:lpstr>           TRDI Update    TCAUG Meeting May 2014</vt:lpstr>
      <vt:lpstr>TRDI History</vt:lpstr>
      <vt:lpstr>Proposal Requirements</vt:lpstr>
      <vt:lpstr>Vendor responsibilities</vt:lpstr>
      <vt:lpstr>Steering committee responsibilities</vt:lpstr>
      <vt:lpstr>TRDI schedule</vt:lpstr>
      <vt:lpstr>funding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Jimmy Lambert</dc:creator>
  <cp:lastModifiedBy>alexis</cp:lastModifiedBy>
  <cp:revision>1123</cp:revision>
  <dcterms:created xsi:type="dcterms:W3CDTF">2009-02-16T20:38:57Z</dcterms:created>
  <dcterms:modified xsi:type="dcterms:W3CDTF">2014-07-18T20:33:21Z</dcterms:modified>
</cp:coreProperties>
</file>