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14"/>
  </p:notesMasterIdLst>
  <p:handoutMasterIdLst>
    <p:handoutMasterId r:id="rId15"/>
  </p:handoutMasterIdLst>
  <p:sldIdLst>
    <p:sldId id="339" r:id="rId2"/>
    <p:sldId id="384" r:id="rId3"/>
    <p:sldId id="39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</p:sldIdLst>
  <p:sldSz cx="9144000" cy="6858000" type="screen4x3"/>
  <p:notesSz cx="6858000" cy="9144000"/>
  <p:custShowLst>
    <p:custShow name="C2P2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FFFFCC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003399"/>
    <a:srgbClr val="003366"/>
    <a:srgbClr val="008000"/>
    <a:srgbClr val="006600"/>
    <a:srgbClr val="1D3367"/>
    <a:srgbClr val="0099FF"/>
    <a:srgbClr val="2733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112" d="100"/>
          <a:sy n="112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34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61FADA1-0DEE-4D53-A3B8-FA09EEC052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761F4F8-FA33-4A45-BE3E-50B92997B5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66265-3E29-4F9F-AE26-F85CF5D8BAFF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D15DD-38CF-494F-AE45-2F76B8F63E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4B2E3-A8A7-4D71-A581-C1FBEEDAC744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E9817-1455-4A77-A47A-3112088AB5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F43EF-33AF-4E0D-A495-D92C80BED6C4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371C1-0ED2-4887-986A-B8305DEB11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475C-AE65-4FAE-9602-F5B9BD2D16C2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7ACEB-C9B9-4224-94E3-27A42F5F1F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196C-12C2-4A46-9D33-ABAEE4614E85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1F23A-AC1E-4F42-9CF1-D7C33FCE1A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DB66-A697-42A2-AB49-F0D54D385802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D4157-9DF3-43CE-9A0E-BE582988AD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8E40-0F1A-4348-B2C3-0835E80C78F8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29DE5-EA8B-449F-9257-8FBFB810C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32C0-1F49-4382-9C9D-48AEFA42A32E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698D4-3D66-41D3-ADAC-3EB25F43B4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F330C-765F-461D-A01E-8938E9EBBCEA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499A2-8514-45B8-931E-D961E1AC17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FB6F6-1C8B-4A9B-895D-C824039FB8EA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5DC5A-13A9-4EB7-A451-DF3F8C155D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2F7C-2586-4B11-B610-4A1E4615CAA6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A7DE4-D985-408E-AF3E-69553E8F56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97A3-7AA3-45DF-A6E9-42CB014F5E2E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9DDFB-8C97-46F3-9C4A-29E2FA3E0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33"/>
          <p:cNvSpPr>
            <a:spLocks/>
          </p:cNvSpPr>
          <p:nvPr userDrawn="1"/>
        </p:nvSpPr>
        <p:spPr bwMode="invGray">
          <a:xfrm>
            <a:off x="0" y="1676400"/>
            <a:ext cx="9144000" cy="854075"/>
          </a:xfrm>
          <a:custGeom>
            <a:avLst/>
            <a:gdLst>
              <a:gd name="T0" fmla="*/ 0 w 5760"/>
              <a:gd name="T1" fmla="*/ 2147483646 h 538"/>
              <a:gd name="T2" fmla="*/ 0 w 5760"/>
              <a:gd name="T3" fmla="*/ 2147483646 h 538"/>
              <a:gd name="T4" fmla="*/ 2147483646 w 5760"/>
              <a:gd name="T5" fmla="*/ 2147483646 h 538"/>
              <a:gd name="T6" fmla="*/ 2147483646 w 5760"/>
              <a:gd name="T7" fmla="*/ 2147483646 h 538"/>
              <a:gd name="T8" fmla="*/ 2147483646 w 5760"/>
              <a:gd name="T9" fmla="*/ 2147483646 h 538"/>
              <a:gd name="T10" fmla="*/ 2147483646 w 5760"/>
              <a:gd name="T11" fmla="*/ 2147483646 h 538"/>
              <a:gd name="T12" fmla="*/ 2147483646 w 5760"/>
              <a:gd name="T13" fmla="*/ 2147483646 h 538"/>
              <a:gd name="T14" fmla="*/ 2147483646 w 5760"/>
              <a:gd name="T15" fmla="*/ 2147483646 h 538"/>
              <a:gd name="T16" fmla="*/ 0 w 5760"/>
              <a:gd name="T17" fmla="*/ 2147483646 h 5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50000">
                <a:srgbClr val="003366"/>
              </a:gs>
              <a:gs pos="100000">
                <a:srgbClr val="003399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8" name="Freeform 32"/>
          <p:cNvSpPr>
            <a:spLocks/>
          </p:cNvSpPr>
          <p:nvPr userDrawn="1"/>
        </p:nvSpPr>
        <p:spPr bwMode="invGray">
          <a:xfrm>
            <a:off x="0" y="6172200"/>
            <a:ext cx="9144000" cy="685800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8" name="Freeform 29"/>
          <p:cNvSpPr>
            <a:spLocks/>
          </p:cNvSpPr>
          <p:nvPr userDrawn="1"/>
        </p:nvSpPr>
        <p:spPr bwMode="hidden">
          <a:xfrm>
            <a:off x="0" y="2435225"/>
            <a:ext cx="9144000" cy="1069975"/>
          </a:xfrm>
          <a:custGeom>
            <a:avLst/>
            <a:gdLst>
              <a:gd name="T0" fmla="*/ 0 w 5760"/>
              <a:gd name="T1" fmla="*/ 2147483646 h 674"/>
              <a:gd name="T2" fmla="*/ 0 w 5760"/>
              <a:gd name="T3" fmla="*/ 2147483646 h 674"/>
              <a:gd name="T4" fmla="*/ 2147483646 w 5760"/>
              <a:gd name="T5" fmla="*/ 2147483646 h 674"/>
              <a:gd name="T6" fmla="*/ 2147483646 w 5760"/>
              <a:gd name="T7" fmla="*/ 2147483646 h 674"/>
              <a:gd name="T8" fmla="*/ 2147483646 w 5760"/>
              <a:gd name="T9" fmla="*/ 2147483646 h 674"/>
              <a:gd name="T10" fmla="*/ 2147483646 w 5760"/>
              <a:gd name="T11" fmla="*/ 2147483646 h 674"/>
              <a:gd name="T12" fmla="*/ 2147483646 w 5760"/>
              <a:gd name="T13" fmla="*/ 2147483646 h 674"/>
              <a:gd name="T14" fmla="*/ 2147483646 w 5760"/>
              <a:gd name="T15" fmla="*/ 2147483646 h 674"/>
              <a:gd name="T16" fmla="*/ 2147483646 w 5760"/>
              <a:gd name="T17" fmla="*/ 2147483646 h 674"/>
              <a:gd name="T18" fmla="*/ 0 w 5760"/>
              <a:gd name="T19" fmla="*/ 2147483646 h 6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rgbClr val="003366"/>
              </a:gs>
              <a:gs pos="50000">
                <a:srgbClr val="003399"/>
              </a:gs>
              <a:gs pos="100000">
                <a:srgbClr val="003366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Freeform 12"/>
          <p:cNvSpPr>
            <a:spLocks/>
          </p:cNvSpPr>
          <p:nvPr userDrawn="1"/>
        </p:nvSpPr>
        <p:spPr bwMode="hidden">
          <a:xfrm>
            <a:off x="0" y="0"/>
            <a:ext cx="9140825" cy="2895600"/>
          </a:xfrm>
          <a:custGeom>
            <a:avLst/>
            <a:gdLst>
              <a:gd name="T0" fmla="*/ 0 w 5740"/>
              <a:gd name="T1" fmla="*/ 0 h 1906"/>
              <a:gd name="T2" fmla="*/ 0 w 5740"/>
              <a:gd name="T3" fmla="*/ 2147483646 h 1906"/>
              <a:gd name="T4" fmla="*/ 2147483646 w 5740"/>
              <a:gd name="T5" fmla="*/ 2147483646 h 1906"/>
              <a:gd name="T6" fmla="*/ 2147483646 w 5740"/>
              <a:gd name="T7" fmla="*/ 0 h 1906"/>
              <a:gd name="T8" fmla="*/ 0 w 5740"/>
              <a:gd name="T9" fmla="*/ 0 h 1906"/>
              <a:gd name="T10" fmla="*/ 0 w 5740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40"/>
              <a:gd name="T19" fmla="*/ 0 h 1906"/>
              <a:gd name="T20" fmla="*/ 5740 w 5740"/>
              <a:gd name="T21" fmla="*/ 1906 h 19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40" h="1906">
                <a:moveTo>
                  <a:pt x="0" y="0"/>
                </a:moveTo>
                <a:lnTo>
                  <a:pt x="0" y="1906"/>
                </a:lnTo>
                <a:lnTo>
                  <a:pt x="5740" y="1906"/>
                </a:lnTo>
                <a:lnTo>
                  <a:pt x="574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1D7A40"/>
              </a:gs>
              <a:gs pos="100000">
                <a:srgbClr val="273367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74AE6DA5-DC52-474C-9999-56B0CD50E32D}" type="datetimeFigureOut">
              <a:rPr lang="en-US"/>
              <a:pPr>
                <a:defRPr/>
              </a:pPr>
              <a:t>5/18/2015</a:t>
            </a:fld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fld id="{56A5E60F-81C2-45BC-A092-385136EEE0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27"/>
          <p:cNvSpPr>
            <a:spLocks noChangeArrowheads="1"/>
          </p:cNvSpPr>
          <p:nvPr userDrawn="1"/>
        </p:nvSpPr>
        <p:spPr bwMode="invGray">
          <a:xfrm>
            <a:off x="0" y="0"/>
            <a:ext cx="9144000" cy="374650"/>
          </a:xfrm>
          <a:prstGeom prst="rect">
            <a:avLst/>
          </a:prstGeom>
          <a:solidFill>
            <a:srgbClr val="1D336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/>
          </a:p>
        </p:txBody>
      </p:sp>
      <p:sp>
        <p:nvSpPr>
          <p:cNvPr id="1034" name="Freeform 31"/>
          <p:cNvSpPr>
            <a:spLocks/>
          </p:cNvSpPr>
          <p:nvPr userDrawn="1"/>
        </p:nvSpPr>
        <p:spPr bwMode="invGray">
          <a:xfrm>
            <a:off x="0" y="3200400"/>
            <a:ext cx="9144000" cy="3055938"/>
          </a:xfrm>
          <a:custGeom>
            <a:avLst/>
            <a:gdLst>
              <a:gd name="T0" fmla="*/ 0 w 5760"/>
              <a:gd name="T1" fmla="*/ 2147483646 h 1925"/>
              <a:gd name="T2" fmla="*/ 0 w 5760"/>
              <a:gd name="T3" fmla="*/ 2147483646 h 1925"/>
              <a:gd name="T4" fmla="*/ 2147483646 w 5760"/>
              <a:gd name="T5" fmla="*/ 2147483646 h 1925"/>
              <a:gd name="T6" fmla="*/ 2147483646 w 5760"/>
              <a:gd name="T7" fmla="*/ 2147483646 h 1925"/>
              <a:gd name="T8" fmla="*/ 2147483646 w 5760"/>
              <a:gd name="T9" fmla="*/ 2147483646 h 1925"/>
              <a:gd name="T10" fmla="*/ 2147483646 w 5760"/>
              <a:gd name="T11" fmla="*/ 2147483646 h 1925"/>
              <a:gd name="T12" fmla="*/ 2147483646 w 5760"/>
              <a:gd name="T13" fmla="*/ 2147483646 h 1925"/>
              <a:gd name="T14" fmla="*/ 2147483646 w 5760"/>
              <a:gd name="T15" fmla="*/ 2147483646 h 1925"/>
              <a:gd name="T16" fmla="*/ 0 w 5760"/>
              <a:gd name="T17" fmla="*/ 2147483646 h 19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1">
            <a:gsLst>
              <a:gs pos="0">
                <a:srgbClr val="003366"/>
              </a:gs>
              <a:gs pos="100000">
                <a:srgbClr val="003399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26"/>
          <p:cNvSpPr>
            <a:spLocks noChangeArrowheads="1"/>
          </p:cNvSpPr>
          <p:nvPr userDrawn="1"/>
        </p:nvSpPr>
        <p:spPr bwMode="invGray">
          <a:xfrm>
            <a:off x="0" y="6594475"/>
            <a:ext cx="9144000" cy="26352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/>
          </a:p>
        </p:txBody>
      </p:sp>
      <p:sp>
        <p:nvSpPr>
          <p:cNvPr id="1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7" name="Text Box 40"/>
          <p:cNvSpPr txBox="1">
            <a:spLocks noChangeArrowheads="1"/>
          </p:cNvSpPr>
          <p:nvPr userDrawn="1"/>
        </p:nvSpPr>
        <p:spPr bwMode="auto">
          <a:xfrm>
            <a:off x="4800600" y="6172200"/>
            <a:ext cx="335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entury Gothic" pitchFamily="34" charset="0"/>
              </a:rPr>
              <a:t>American Coal Ash Association</a:t>
            </a:r>
          </a:p>
        </p:txBody>
      </p:sp>
      <p:pic>
        <p:nvPicPr>
          <p:cNvPr id="1038" name="Picture 3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3525" y="5410200"/>
            <a:ext cx="103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2057400" y="4724400"/>
            <a:ext cx="7162800" cy="114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/>
              <a:t>Texas Coal Ash Users Group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000" b="1" smtClean="0"/>
              <a:t>Austin, TX 		May 13, 2015</a:t>
            </a:r>
          </a:p>
        </p:txBody>
      </p:sp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609600"/>
            <a:ext cx="8610600" cy="1470025"/>
          </a:xfrm>
          <a:effectLst>
            <a:outerShdw dist="45791" dir="3378596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3600" b="1" smtClean="0"/>
              <a:t>CCP Federal Regulation Update</a:t>
            </a:r>
          </a:p>
        </p:txBody>
      </p:sp>
      <p:sp>
        <p:nvSpPr>
          <p:cNvPr id="4100" name="Rectangle 28"/>
          <p:cNvSpPr>
            <a:spLocks noChangeArrowheads="1"/>
          </p:cNvSpPr>
          <p:nvPr/>
        </p:nvSpPr>
        <p:spPr bwMode="invGray">
          <a:xfrm>
            <a:off x="0" y="6594475"/>
            <a:ext cx="9144000" cy="26352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pic>
        <p:nvPicPr>
          <p:cNvPr id="4101" name="Picture 22" descr="Milwaukee art muse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4102" name="Picture 15" descr="art_reagan_g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559050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</p:pic>
      <p:pic>
        <p:nvPicPr>
          <p:cNvPr id="4103" name="Picture 33" descr="Microscopic 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9850" y="2559050"/>
            <a:ext cx="1123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4104" name="Picture 35" descr="Road Constru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559050"/>
            <a:ext cx="22860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Regulation has arrived </a:t>
            </a:r>
          </a:p>
          <a:p>
            <a:r>
              <a:rPr lang="en-US" altLang="en-US" smtClean="0"/>
              <a:t>CCP continues to have non-hazardous status</a:t>
            </a:r>
          </a:p>
          <a:p>
            <a:r>
              <a:rPr lang="en-US" altLang="en-US" smtClean="0"/>
              <a:t>Fly ash use in concrete continues to be exempt</a:t>
            </a:r>
          </a:p>
          <a:p>
            <a:r>
              <a:rPr lang="en-US" altLang="en-US" smtClean="0"/>
              <a:t>Legislation is needed to fix a flawed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447800"/>
            <a:ext cx="8305800" cy="4419600"/>
          </a:xfrm>
        </p:spPr>
        <p:txBody>
          <a:bodyPr tIns="182880" bIns="182880"/>
          <a:lstStyle/>
          <a:p>
            <a:pPr algn="ctr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endParaRPr lang="en-US" altLang="en-US" smtClean="0"/>
          </a:p>
          <a:p>
            <a:pPr algn="ctr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mtClean="0">
                <a:latin typeface="Century Gothic" pitchFamily="34" charset="0"/>
              </a:rPr>
              <a:t>AMERICAN COAL ASH ASSOCIATION</a:t>
            </a:r>
          </a:p>
          <a:p>
            <a:pPr algn="ctr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mtClean="0">
                <a:latin typeface="Century Gothic" pitchFamily="34" charset="0"/>
              </a:rPr>
              <a:t>Thomas H. Adams  </a:t>
            </a:r>
          </a:p>
          <a:p>
            <a:pPr algn="ctr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mtClean="0">
                <a:latin typeface="Century Gothic" pitchFamily="34" charset="0"/>
              </a:rPr>
              <a:t>(720)870-7897</a:t>
            </a:r>
          </a:p>
          <a:p>
            <a:pPr algn="ctr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mtClean="0">
                <a:latin typeface="Century Gothic" pitchFamily="34" charset="0"/>
              </a:rPr>
              <a:t>thadams@acaa-usa.org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000" b="1">
                <a:latin typeface="Arial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CCP Regulation - Finally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RCRA became law in 1976</a:t>
            </a:r>
          </a:p>
          <a:p>
            <a:r>
              <a:rPr lang="en-US" altLang="en-US" smtClean="0"/>
              <a:t>Bevill Amendment in 1980</a:t>
            </a:r>
          </a:p>
          <a:p>
            <a:r>
              <a:rPr lang="en-US" altLang="en-US" smtClean="0"/>
              <a:t>Two reports to Congress</a:t>
            </a:r>
          </a:p>
          <a:p>
            <a:r>
              <a:rPr lang="en-US" altLang="en-US" smtClean="0"/>
              <a:t>Determination in 1993</a:t>
            </a:r>
          </a:p>
          <a:p>
            <a:r>
              <a:rPr lang="en-US" altLang="en-US" smtClean="0"/>
              <a:t>“Final” determination in 2000</a:t>
            </a:r>
          </a:p>
          <a:p>
            <a:r>
              <a:rPr lang="en-US" altLang="en-US" smtClean="0"/>
              <a:t>Regulation published on April 17,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EPA not happy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EPA wanted hazardous waste regulations for disposal</a:t>
            </a:r>
          </a:p>
          <a:p>
            <a:r>
              <a:rPr lang="en-US" altLang="en-US" smtClean="0"/>
              <a:t>EPA was sued by 11 anti-coal environmental groups along with Headwaters Resources and Boral Materials forcing the deadline</a:t>
            </a:r>
          </a:p>
          <a:p>
            <a:r>
              <a:rPr lang="en-US" altLang="en-US" smtClean="0"/>
              <a:t>Enviros not happy 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Beneficial use mostly exempt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Beneficial use must be legitimate </a:t>
            </a:r>
          </a:p>
          <a:p>
            <a:r>
              <a:rPr lang="en-US" altLang="en-US" smtClean="0"/>
              <a:t>“Encapsulated” uses such as fly ash in concrete and FGD gypsum in wallboard are exempt</a:t>
            </a:r>
          </a:p>
          <a:p>
            <a:r>
              <a:rPr lang="en-US" altLang="en-US" smtClean="0"/>
              <a:t>Use of CCP in transportation is exempt</a:t>
            </a:r>
          </a:p>
          <a:p>
            <a:r>
              <a:rPr lang="en-US" altLang="en-US" smtClean="0"/>
              <a:t>Structural fills over 12,400 tons must be evaluated on a case by case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 of “unencapsulated”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example – flowable fill</a:t>
            </a:r>
          </a:p>
          <a:p>
            <a:pPr>
              <a:defRPr/>
            </a:pPr>
            <a:r>
              <a:rPr lang="en-US" dirty="0" smtClean="0"/>
              <a:t>Ambiguities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example – stockpiles for cement plants</a:t>
            </a:r>
          </a:p>
          <a:p>
            <a:pPr>
              <a:defRPr/>
            </a:pPr>
            <a:r>
              <a:rPr lang="en-US" dirty="0" smtClean="0"/>
              <a:t>Language in preamble – may need to revisit as more information becomes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Litigation expected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EPA expects suits from utilities and ENGOs</a:t>
            </a:r>
          </a:p>
          <a:p>
            <a:r>
              <a:rPr lang="en-US" altLang="en-US" smtClean="0"/>
              <a:t>Intent to sue must be filed within 90 days of publication of rule in Federal Register – July 16,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Legislation still the best result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5 bills have been passed by the House</a:t>
            </a:r>
          </a:p>
          <a:p>
            <a:r>
              <a:rPr lang="en-US" altLang="en-US" smtClean="0"/>
              <a:t>A new bill is now before the House – </a:t>
            </a:r>
            <a:r>
              <a:rPr lang="en-US" altLang="en-US" b="1" smtClean="0">
                <a:solidFill>
                  <a:srgbClr val="FF0000"/>
                </a:solidFill>
              </a:rPr>
              <a:t>HR 1734, The Coal Combustion Residuals Regulation Act of 2015</a:t>
            </a:r>
          </a:p>
          <a:p>
            <a:r>
              <a:rPr lang="en-US" altLang="en-US" smtClean="0"/>
              <a:t>Sponsor – David McKinley (R-WV)</a:t>
            </a:r>
          </a:p>
          <a:p>
            <a:r>
              <a:rPr lang="en-US" altLang="en-US" smtClean="0"/>
              <a:t>Passed Energy and Commerce Committee on April 15,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Aspects of the Bill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Includes the EPA Reg and adds to it</a:t>
            </a:r>
          </a:p>
          <a:p>
            <a:r>
              <a:rPr lang="en-US" altLang="en-US" smtClean="0">
                <a:solidFill>
                  <a:schemeClr val="tx1"/>
                </a:solidFill>
              </a:rPr>
              <a:t>Creates</a:t>
            </a:r>
            <a:r>
              <a:rPr lang="en-US" altLang="en-US" smtClean="0"/>
              <a:t> a mandatory permit program with primary state authority</a:t>
            </a:r>
          </a:p>
          <a:p>
            <a:r>
              <a:rPr lang="en-US" altLang="en-US" smtClean="0"/>
              <a:t>EPA backstops</a:t>
            </a:r>
          </a:p>
          <a:p>
            <a:r>
              <a:rPr lang="en-US" altLang="en-US" b="1" i="1" smtClean="0">
                <a:solidFill>
                  <a:srgbClr val="FFFF00"/>
                </a:solidFill>
              </a:rPr>
              <a:t>Codifies the status of coal ash as non-hazardous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Future for the bill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smtClean="0"/>
              <a:t>Possible floor action next week</a:t>
            </a:r>
          </a:p>
          <a:p>
            <a:r>
              <a:rPr lang="en-US" altLang="en-US" sz="3600" smtClean="0"/>
              <a:t>House passage expected this summer</a:t>
            </a:r>
          </a:p>
          <a:p>
            <a:r>
              <a:rPr lang="en-US" altLang="en-US" sz="3600" smtClean="0"/>
              <a:t>Senate action?</a:t>
            </a:r>
          </a:p>
          <a:p>
            <a:r>
              <a:rPr lang="en-US" altLang="en-US" sz="3600" smtClean="0"/>
              <a:t>Vehicle for passage needed</a:t>
            </a:r>
          </a:p>
          <a:p>
            <a:r>
              <a:rPr lang="en-US" altLang="en-US" sz="3600" smtClean="0"/>
              <a:t>President inclined to 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FACTORY">
  <a:themeElements>
    <a:clrScheme name="1_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1_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48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Lucida San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48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Lucida Sans" pitchFamily="34" charset="0"/>
            <a:cs typeface="Arial" charset="0"/>
          </a:defRPr>
        </a:defPPr>
      </a:lstStyle>
    </a:lnDef>
  </a:objectDefaults>
  <a:extraClrSchemeLst>
    <a:extraClrScheme>
      <a:clrScheme name="1_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CTOR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336</Words>
  <Application>Microsoft Office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Lucida Sans</vt:lpstr>
      <vt:lpstr>Arial</vt:lpstr>
      <vt:lpstr>Arial Narrow</vt:lpstr>
      <vt:lpstr>Century Gothic</vt:lpstr>
      <vt:lpstr>1_FACTORY</vt:lpstr>
      <vt:lpstr>CCP Federal Regulation Update</vt:lpstr>
      <vt:lpstr>CCP Regulation - Finally</vt:lpstr>
      <vt:lpstr>EPA not happy</vt:lpstr>
      <vt:lpstr>Beneficial use mostly exempt</vt:lpstr>
      <vt:lpstr>Examples of deficiencies</vt:lpstr>
      <vt:lpstr>Litigation expected</vt:lpstr>
      <vt:lpstr>Legislation still the best result</vt:lpstr>
      <vt:lpstr>Important Aspects of the Bill</vt:lpstr>
      <vt:lpstr>Future for the bill</vt:lpstr>
      <vt:lpstr>Summary</vt:lpstr>
      <vt:lpstr>Questions?</vt:lpstr>
      <vt:lpstr>Slide 12</vt:lpstr>
      <vt:lpstr>C2P2</vt:lpstr>
    </vt:vector>
  </TitlesOfParts>
  <Company>ACAA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101</dc:title>
  <dc:creator>Dave Goss</dc:creator>
  <cp:lastModifiedBy>alexis</cp:lastModifiedBy>
  <cp:revision>334</cp:revision>
  <dcterms:created xsi:type="dcterms:W3CDTF">2005-12-27T22:02:54Z</dcterms:created>
  <dcterms:modified xsi:type="dcterms:W3CDTF">2015-05-18T18:14:42Z</dcterms:modified>
</cp:coreProperties>
</file>